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9" r:id="rId4"/>
    <p:sldId id="270" r:id="rId5"/>
    <p:sldId id="271" r:id="rId6"/>
    <p:sldId id="266" r:id="rId7"/>
    <p:sldId id="267" r:id="rId8"/>
    <p:sldId id="257" r:id="rId9"/>
    <p:sldId id="258" r:id="rId10"/>
    <p:sldId id="259" r:id="rId11"/>
    <p:sldId id="261" r:id="rId12"/>
    <p:sldId id="260" r:id="rId13"/>
    <p:sldId id="262" r:id="rId14"/>
    <p:sldId id="263" r:id="rId15"/>
    <p:sldId id="26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07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DEB15-FB68-4C69-B2CE-20F4610EA575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245AE-4D9A-44D8-B1E2-56036173A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404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139A3AD-E30E-ADDE-4C4B-DAA47FDE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D29C0EE-1AEB-E2DA-93D7-83A1545C7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094BA0A-4C78-F0F2-9283-1A8B39FE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64BB9EF-A762-AB7F-BEC6-2717CCC7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35AE3C3-7AB9-85B4-7E90-37E11D89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494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38AB167-DBA1-ED20-B9F3-EC128BDB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851FB14-DF4A-347F-247D-682540C7E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19AF0D3-AED5-2DAB-2347-528B1868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251F0C0-CBBA-106C-B5EC-1E04FB7E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745B337-5CCC-3900-0C13-4624363C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751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201C7E76-02A8-7976-D1A7-AA948770F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E91527AB-1E24-5FAA-5484-5EAAD9747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1F8D922-04BF-33F8-262A-5187676F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D43A1B3-8710-0B01-285D-281F6704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7DCEFF9-97E4-4C12-3D26-91BA64D1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655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A500A1-3F01-EF0E-9A2A-7EFEFCBB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D879A27-B5A3-9011-B05B-4FE763599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3A02C79-CAF7-C074-64A3-4F18E40C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AF3916C-6E85-F09B-1741-6740DE71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CDFFEF3-BF9E-7AD4-11F1-E5644E9B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844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B0E7AE4-506C-B735-B5C8-8BB43A0D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CBCBAC6-0BF3-9362-8F01-CA3103C16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42BF25E-F6D7-C633-C330-86130B25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39C054D-2004-B804-ABA2-17F7B8DD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EAE8CA9-287B-61CD-4AB1-B3F6E1F3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93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EB9060F-0202-AAB0-A117-577A5EE8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8AF198F-2876-5D46-EB70-DD9819D40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ABB04A9-6E23-84E2-EAE9-F0D48A28E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AB55B64-5FFF-A712-EC78-C2759C96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78003647-55DB-BA16-DE05-390FB44F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5022622-0832-9F25-05F5-9D510BC9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001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1A12F7-3731-B1EA-063A-7C1BE236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1C764F6-034F-8CDE-EF2E-A59A7A475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5F856006-8A6B-F1ED-5BD8-0B3299C6C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F55FE185-5663-4654-D4E1-06CD5DFB3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0BE51EAE-94BF-E10E-366E-30763A403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2D5E1B1E-2A79-B6FC-65BC-8B742655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8E4B8ECA-B074-D65F-3202-CD7EF587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0E79DCA1-67E4-34B9-AFE2-D3C3C53D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189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7277A7-FF0C-9B94-57AA-BB4649D4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21FBE8CD-E0A7-5E24-E2D2-7E78C640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1399671-ADAA-8C1E-2E2C-35BC086E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2054429-6809-CF0C-1256-124456F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517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655C89F-95B0-3785-3572-75C8D2ED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1B5CC0C-BCF0-C14A-973C-855C437A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3BC9A4E-06F5-3807-5A63-48AF2801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880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51F58B6-D67E-A995-AECC-0AB98FF6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C3827E7-5E32-83DE-E3E2-E29859561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40D854F-CB01-D010-46D8-94684D442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F585701-EF6D-28C3-BA05-046D4B4D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6863630-033B-4F71-EB32-FC91DFCC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02C2573-3795-F1B0-9A98-4A199ED7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013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985CA6-69C8-2CF9-35B9-B353516F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E4B37442-A943-45AE-DCA0-5D0806ABB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CB0B174-5D30-EC70-D5B1-2FE5E4213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056B233-DAAE-DB6E-2016-F803EE28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AFD2C41-0BCE-568D-5AAF-4774E8F0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8BFEA82-94A7-4125-7B39-BBDF20AA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14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E6498708-5B43-CF8E-BC95-420F1F85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F4F8BBA-CD2E-F307-ACA3-6183CF3C9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99EB592-1032-5B1E-A0EE-6A30AB471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494B-3105-42C8-AB8E-C18BB2500564}" type="datetimeFigureOut">
              <a:rPr lang="de-AT" smtClean="0"/>
              <a:t>10.07.2023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847C138-BD5A-0DB3-5963-C8E0F8772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1FAEAF3-B076-CC8E-7552-4976F01EE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C51E-9720-487E-8464-92BD35F0B6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772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D9157A-5552-6DE7-8D53-A8BCDA3FB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1344"/>
            <a:ext cx="9144000" cy="1153262"/>
          </a:xfrm>
        </p:spPr>
        <p:txBody>
          <a:bodyPr>
            <a:normAutofit/>
          </a:bodyPr>
          <a:lstStyle/>
          <a:p>
            <a:r>
              <a:rPr lang="de-AT" sz="7200" i="1" dirty="0"/>
              <a:t>AWV Oberes Sulmtal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A210300A-441C-0DF5-9FDE-DE5B1DD67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9134"/>
            <a:ext cx="9144000" cy="1027522"/>
          </a:xfrm>
        </p:spPr>
        <p:txBody>
          <a:bodyPr/>
          <a:lstStyle/>
          <a:p>
            <a:r>
              <a:rPr lang="de-AT" dirty="0"/>
              <a:t/>
            </a:r>
            <a:br>
              <a:rPr lang="de-AT" dirty="0"/>
            </a:br>
            <a:r>
              <a:rPr lang="de-AT" sz="4000" dirty="0"/>
              <a:t>Herzlich Willkommen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xmlns="" id="{6771CE5C-1381-CF6A-7341-BB1DF62DF701}"/>
              </a:ext>
            </a:extLst>
          </p:cNvPr>
          <p:cNvSpPr txBox="1">
            <a:spLocks/>
          </p:cNvSpPr>
          <p:nvPr/>
        </p:nvSpPr>
        <p:spPr>
          <a:xfrm>
            <a:off x="1524000" y="26639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sz="4400" dirty="0"/>
              <a:t>Betrieb eines Hauspumpwerkes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3977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050F16-869D-B555-F142-6C4EE26A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7"/>
            <a:ext cx="10515600" cy="3351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AT" sz="2400" i="1" dirty="0"/>
              <a:t>AWV Oberes Sulmtal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28A2DAEF-778B-1712-F9D1-86E9E15D7A02}"/>
              </a:ext>
            </a:extLst>
          </p:cNvPr>
          <p:cNvSpPr txBox="1"/>
          <p:nvPr/>
        </p:nvSpPr>
        <p:spPr>
          <a:xfrm>
            <a:off x="9488650" y="4456268"/>
            <a:ext cx="20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Zulauf vom Haus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40CC26D1-651F-22D4-218B-AA5F3ACE97FD}"/>
              </a:ext>
            </a:extLst>
          </p:cNvPr>
          <p:cNvSpPr txBox="1"/>
          <p:nvPr/>
        </p:nvSpPr>
        <p:spPr>
          <a:xfrm>
            <a:off x="9488650" y="1625757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Druckleitung in das Kanalnetz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497C0DF-E12B-97D6-330A-EF8818D01708}"/>
              </a:ext>
            </a:extLst>
          </p:cNvPr>
          <p:cNvSpPr txBox="1"/>
          <p:nvPr/>
        </p:nvSpPr>
        <p:spPr>
          <a:xfrm>
            <a:off x="9488650" y="5288460"/>
            <a:ext cx="2510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Sammelbehälter</a:t>
            </a:r>
            <a:br>
              <a:rPr lang="de-AT" dirty="0"/>
            </a:br>
            <a:r>
              <a:rPr lang="de-AT" dirty="0"/>
              <a:t>mit Pumpe und Niveau – Sonde bzw. Schwimmerschalter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D030811-0F96-BC69-E801-64FF92CB4B80}"/>
              </a:ext>
            </a:extLst>
          </p:cNvPr>
          <p:cNvSpPr txBox="1"/>
          <p:nvPr/>
        </p:nvSpPr>
        <p:spPr>
          <a:xfrm>
            <a:off x="838200" y="850101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Aufbau:</a:t>
            </a:r>
            <a:endParaRPr lang="de-AT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xmlns="" id="{1642D4A1-6FF8-1C58-D2EC-EFAC6FAB1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2429" y="1653590"/>
            <a:ext cx="5732464" cy="4299347"/>
          </a:xfrm>
        </p:spPr>
      </p:pic>
      <p:sp>
        <p:nvSpPr>
          <p:cNvPr id="14" name="Pfeil: nach rechts 13">
            <a:extLst>
              <a:ext uri="{FF2B5EF4-FFF2-40B4-BE49-F238E27FC236}">
                <a16:creationId xmlns:a16="http://schemas.microsoft.com/office/drawing/2014/main" xmlns="" id="{088118B0-66CB-50D2-664A-55450369B5C9}"/>
              </a:ext>
            </a:extLst>
          </p:cNvPr>
          <p:cNvSpPr/>
          <p:nvPr/>
        </p:nvSpPr>
        <p:spPr>
          <a:xfrm rot="12024177">
            <a:off x="5909673" y="5062540"/>
            <a:ext cx="3517675" cy="2198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xmlns="" id="{8A13C415-171E-CEF7-E2B3-FA6E875B8320}"/>
              </a:ext>
            </a:extLst>
          </p:cNvPr>
          <p:cNvSpPr/>
          <p:nvPr/>
        </p:nvSpPr>
        <p:spPr>
          <a:xfrm rot="13157502">
            <a:off x="7339625" y="3765855"/>
            <a:ext cx="2260765" cy="2436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xmlns="" id="{85C205A8-D7B2-0621-D9C5-73023B1B37F6}"/>
              </a:ext>
            </a:extLst>
          </p:cNvPr>
          <p:cNvSpPr/>
          <p:nvPr/>
        </p:nvSpPr>
        <p:spPr>
          <a:xfrm rot="10800000">
            <a:off x="6649104" y="1817681"/>
            <a:ext cx="2580621" cy="2624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xmlns="" id="{3CCBE4C7-1D66-25D1-37C3-82386760CB56}"/>
              </a:ext>
            </a:extLst>
          </p:cNvPr>
          <p:cNvSpPr/>
          <p:nvPr/>
        </p:nvSpPr>
        <p:spPr>
          <a:xfrm rot="20768839">
            <a:off x="1994683" y="2371004"/>
            <a:ext cx="2657475" cy="2520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BEC1E2C3-2DD8-810B-F50F-2FF4AF54C1A7}"/>
              </a:ext>
            </a:extLst>
          </p:cNvPr>
          <p:cNvSpPr txBox="1"/>
          <p:nvPr/>
        </p:nvSpPr>
        <p:spPr>
          <a:xfrm>
            <a:off x="218739" y="2339269"/>
            <a:ext cx="236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Zuleitung Pumpe und </a:t>
            </a:r>
            <a:r>
              <a:rPr lang="de-AT" dirty="0" err="1"/>
              <a:t>Sondenleitungen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57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050F16-869D-B555-F142-6C4EE26A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7"/>
            <a:ext cx="10515600" cy="3351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AT" sz="2400" i="1" dirty="0"/>
              <a:t>AWV Oberes Sulmtal</a:t>
            </a:r>
            <a:endParaRPr lang="de-AT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D030811-0F96-BC69-E801-64FF92CB4B80}"/>
              </a:ext>
            </a:extLst>
          </p:cNvPr>
          <p:cNvSpPr txBox="1"/>
          <p:nvPr/>
        </p:nvSpPr>
        <p:spPr>
          <a:xfrm>
            <a:off x="838200" y="854073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Wartung:</a:t>
            </a:r>
            <a:endParaRPr lang="de-AT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xmlns="" id="{89994F15-24F3-CD8A-907F-8B9B6C2A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225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/>
              <a:t>Bemerken sie, dass im Haus das Abwasser langsam abläuft so kann dies einerseits an verlegten Abwasserleitung im Haus liegen, aber auch an einer Störung der Pumpe im Hauspumpwerk.</a:t>
            </a:r>
            <a:br>
              <a:rPr lang="de-AT" sz="1600" dirty="0"/>
            </a:br>
            <a:r>
              <a:rPr lang="de-AT" sz="1600" dirty="0"/>
              <a:t/>
            </a:r>
            <a:br>
              <a:rPr lang="de-AT" sz="1600" dirty="0"/>
            </a:br>
            <a:r>
              <a:rPr lang="de-AT" sz="1600" dirty="0"/>
              <a:t>In diesem Fall kontrollieren sie bitte sofort das Pumpwerk auf seine Funktion.</a:t>
            </a:r>
            <a:br>
              <a:rPr lang="de-AT" sz="1600" dirty="0"/>
            </a:br>
            <a:r>
              <a:rPr lang="de-AT" sz="1600" dirty="0"/>
              <a:t/>
            </a:r>
            <a:br>
              <a:rPr lang="de-AT" sz="1600" dirty="0"/>
            </a:br>
            <a:r>
              <a:rPr lang="de-AT" sz="1600" dirty="0"/>
              <a:t>Angesaugte Feststoffe verlegen das „Schneidrad“ der Ansaugöffnung und machen die Pumpe funktionsunfähig!</a:t>
            </a:r>
            <a:br>
              <a:rPr lang="de-AT" sz="1600" dirty="0"/>
            </a:br>
            <a:r>
              <a:rPr lang="de-AT" sz="1600" dirty="0"/>
              <a:t/>
            </a:r>
            <a:br>
              <a:rPr lang="de-AT" sz="1600" dirty="0"/>
            </a:br>
            <a:endParaRPr lang="de-AT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D3B3705-327F-8B43-BC46-87A04095F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54" y="1659118"/>
            <a:ext cx="5600191" cy="42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050F16-869D-B555-F142-6C4EE26A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42"/>
            <a:ext cx="10515600" cy="3351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AT" sz="2400" i="1" dirty="0"/>
              <a:t>AWV Oberes Sulmtal</a:t>
            </a:r>
            <a:endParaRPr lang="de-AT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D030811-0F96-BC69-E801-64FF92CB4B80}"/>
              </a:ext>
            </a:extLst>
          </p:cNvPr>
          <p:cNvSpPr txBox="1"/>
          <p:nvPr/>
        </p:nvSpPr>
        <p:spPr>
          <a:xfrm>
            <a:off x="838200" y="853221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Wartung:</a:t>
            </a:r>
            <a:endParaRPr lang="de-AT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xmlns="" id="{89994F15-24F3-CD8A-907F-8B9B6C2A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225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/>
              <a:t>Um Schäden und damit Kosten am Pumpwerk zu vermeiden, empfiehlt es sich</a:t>
            </a:r>
            <a:br>
              <a:rPr lang="de-AT" sz="1600" dirty="0"/>
            </a:br>
            <a:r>
              <a:rPr lang="de-AT" sz="1600" dirty="0"/>
              <a:t>alle 3 Monate eine Inspektion des Pumpschachtes durchzuführen. </a:t>
            </a:r>
            <a:br>
              <a:rPr lang="de-AT" sz="1600" dirty="0"/>
            </a:br>
            <a:r>
              <a:rPr lang="de-AT" sz="1600" dirty="0"/>
              <a:t/>
            </a:r>
            <a:br>
              <a:rPr lang="de-AT" sz="1600" dirty="0"/>
            </a:br>
            <a:r>
              <a:rPr lang="de-AT" sz="1600" dirty="0"/>
              <a:t>Sollte dabei starke Verunreinigung festgestellt werden, so kann der Schacht einfach mit Wasser gespült werden.</a:t>
            </a:r>
            <a:br>
              <a:rPr lang="de-AT" sz="1600" dirty="0"/>
            </a:br>
            <a:r>
              <a:rPr lang="de-AT" sz="1600" dirty="0"/>
              <a:t>Befinden sich Feststoffe (Feuchttücher, </a:t>
            </a:r>
            <a:r>
              <a:rPr lang="de-AT" sz="1600" dirty="0" err="1"/>
              <a:t>ect.</a:t>
            </a:r>
            <a:r>
              <a:rPr lang="de-AT" sz="1600" dirty="0"/>
              <a:t>)</a:t>
            </a:r>
            <a:br>
              <a:rPr lang="de-AT" sz="1600" dirty="0"/>
            </a:br>
            <a:r>
              <a:rPr lang="de-AT" sz="1600" dirty="0"/>
              <a:t>an der Oberfläche, sollten diese mit einem Rechen vor dem Spülen entfernt werden.</a:t>
            </a:r>
            <a:br>
              <a:rPr lang="de-AT" sz="1600" dirty="0"/>
            </a:br>
            <a:r>
              <a:rPr lang="de-AT" sz="1600" dirty="0"/>
              <a:t/>
            </a:r>
            <a:br>
              <a:rPr lang="de-AT" sz="1600" dirty="0"/>
            </a:br>
            <a:r>
              <a:rPr lang="de-AT" sz="1600" dirty="0"/>
              <a:t>Die Feststoffe können im Restmüll entsorgt werden.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AF93E78C-3051-E679-9691-02E60F8F7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31" y="1655942"/>
            <a:ext cx="5654374" cy="424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050F16-869D-B555-F142-6C4EE26A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7"/>
            <a:ext cx="10515600" cy="3351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AT" sz="2400" i="1" dirty="0"/>
              <a:t>AWV Oberes Sulmtal</a:t>
            </a:r>
            <a:endParaRPr lang="de-AT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D030811-0F96-BC69-E801-64FF92CB4B80}"/>
              </a:ext>
            </a:extLst>
          </p:cNvPr>
          <p:cNvSpPr txBox="1"/>
          <p:nvPr/>
        </p:nvSpPr>
        <p:spPr>
          <a:xfrm>
            <a:off x="838200" y="87627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Beispiele:</a:t>
            </a:r>
            <a:endParaRPr lang="de-AT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xmlns="" id="{89994F15-24F3-CD8A-907F-8B9B6C2A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986" y="6104038"/>
            <a:ext cx="8196017" cy="593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1600" dirty="0"/>
              <a:t>Feststoffe verlegen das Schneidrad der Pumpe, ein abpumpen des Abwassers ist nicht mehr möglich! Die Pumpe ist nicht mehr zu reparieren.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97ED916-922E-A4EE-1D11-CD9623D79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8840" y="1545005"/>
            <a:ext cx="5013751" cy="37603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DAF52A7-7679-7C64-4514-A8A716F4B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87" y="918285"/>
            <a:ext cx="3760313" cy="50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050F16-869D-B555-F142-6C4EE26A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7"/>
            <a:ext cx="10515600" cy="3351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AT" sz="2400" i="1" dirty="0"/>
              <a:t>AWV Oberes Sulmtal</a:t>
            </a:r>
            <a:endParaRPr lang="de-AT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D030811-0F96-BC69-E801-64FF92CB4B80}"/>
              </a:ext>
            </a:extLst>
          </p:cNvPr>
          <p:cNvSpPr txBox="1"/>
          <p:nvPr/>
        </p:nvSpPr>
        <p:spPr>
          <a:xfrm>
            <a:off x="838200" y="850683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Beispiele:</a:t>
            </a:r>
            <a:endParaRPr lang="de-AT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xmlns="" id="{89994F15-24F3-CD8A-907F-8B9B6C2A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263" y="6273051"/>
            <a:ext cx="7658475" cy="393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1600" dirty="0"/>
              <a:t>Folgen des Einbringens von Speiseöl in den Kanal!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B129882-B45B-8624-8EB5-D9AEAADF0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1461" y="1648814"/>
            <a:ext cx="4937088" cy="37028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570C143-A5E3-4E07-EDC7-1F84F559B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1713" y="1626489"/>
            <a:ext cx="4937088" cy="370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D9157A-5552-6DE7-8D53-A8BCDA3FB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1344"/>
            <a:ext cx="9144000" cy="1153262"/>
          </a:xfrm>
        </p:spPr>
        <p:txBody>
          <a:bodyPr>
            <a:normAutofit/>
          </a:bodyPr>
          <a:lstStyle/>
          <a:p>
            <a:r>
              <a:rPr lang="de-AT" sz="7200" i="1" dirty="0"/>
              <a:t>AWV Oberes Sulmtal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A210300A-441C-0DF5-9FDE-DE5B1DD67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9134"/>
            <a:ext cx="9144000" cy="1027522"/>
          </a:xfrm>
        </p:spPr>
        <p:txBody>
          <a:bodyPr/>
          <a:lstStyle/>
          <a:p>
            <a:r>
              <a:rPr lang="de-AT" dirty="0"/>
              <a:t/>
            </a:r>
            <a:br>
              <a:rPr lang="de-AT" dirty="0"/>
            </a:br>
            <a:r>
              <a:rPr lang="de-AT" sz="4000" dirty="0"/>
              <a:t>Wir danken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408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D9157A-5552-6DE7-8D53-A8BCDA3FB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6469"/>
            <a:ext cx="9144000" cy="1153262"/>
          </a:xfrm>
        </p:spPr>
        <p:txBody>
          <a:bodyPr>
            <a:normAutofit/>
          </a:bodyPr>
          <a:lstStyle/>
          <a:p>
            <a:r>
              <a:rPr lang="de-AT" sz="7200" i="1" dirty="0"/>
              <a:t>AWV Oberes Sulmtal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567BBF94-8450-5FB1-52CA-6D89E2FC470A}"/>
              </a:ext>
            </a:extLst>
          </p:cNvPr>
          <p:cNvSpPr txBox="1"/>
          <p:nvPr/>
        </p:nvSpPr>
        <p:spPr>
          <a:xfrm>
            <a:off x="1470581" y="2724349"/>
            <a:ext cx="92508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/>
              <a:t>Wir betreuen im Verbandsgebiet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sz="2000" dirty="0"/>
              <a:t>12 Kläranlagen</a:t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>37 Großpumpwerke und</a:t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 smtClean="0"/>
              <a:t>ca. </a:t>
            </a:r>
            <a:r>
              <a:rPr lang="de-AT" sz="2000" smtClean="0"/>
              <a:t>200 Hauspumpwerke</a:t>
            </a:r>
            <a:endParaRPr lang="de-AT" sz="2000" dirty="0"/>
          </a:p>
          <a:p>
            <a:pPr algn="ctr"/>
            <a:endParaRPr lang="de-AT" dirty="0"/>
          </a:p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26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42DF58C-DCA9-C541-C696-0ABFD24FF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10" y="0"/>
            <a:ext cx="6551979" cy="6858000"/>
          </a:xfrm>
          <a:prstGeom prst="rect">
            <a:avLst/>
          </a:prstGeom>
        </p:spPr>
      </p:pic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xmlns="" id="{E9B34E21-0F8D-049B-E364-3E4553466C16}"/>
              </a:ext>
            </a:extLst>
          </p:cNvPr>
          <p:cNvSpPr/>
          <p:nvPr/>
        </p:nvSpPr>
        <p:spPr>
          <a:xfrm>
            <a:off x="7472218" y="2272144"/>
            <a:ext cx="246628" cy="24745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BE841674-2B47-C1FC-6706-666A05DB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521" y="1484000"/>
            <a:ext cx="238685" cy="22163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F5713BE8-8F03-0528-B4C4-738D6A63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223236"/>
            <a:ext cx="238685" cy="2216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3574153C-DD4E-872A-C3A8-04B8D57B6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321" y="1691818"/>
            <a:ext cx="238685" cy="2216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B69F2D89-4C14-15E3-E8BC-B7746922F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85" y="2892545"/>
            <a:ext cx="238685" cy="22163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9A568CB8-6742-2CD2-1D57-0BDF23F6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158" y="4425782"/>
            <a:ext cx="238685" cy="22163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8D837478-5D3C-D813-3E77-D65A3D9D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775" y="3270490"/>
            <a:ext cx="238685" cy="22163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D68F70ED-3239-CF3C-25CC-3EACA4AB3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75" y="4767527"/>
            <a:ext cx="238685" cy="2216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0147F0CD-3438-4331-6017-93B93C3F9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375" y="6157599"/>
            <a:ext cx="238685" cy="2216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21135D70-306E-AB7C-2F6E-FA691BF82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975" y="6517818"/>
            <a:ext cx="238685" cy="22163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C84BE876-D08A-209F-3B84-A990A2E0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557" y="4359600"/>
            <a:ext cx="238685" cy="22163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40C627C8-7DF0-91BB-A78A-2839CF2E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357" y="6451636"/>
            <a:ext cx="238685" cy="2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FF13F41-3CFD-9989-D78A-E15863C7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42" y="347232"/>
            <a:ext cx="7661370" cy="633065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B69F2D89-4C14-15E3-E8BC-B7746922F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49" y="2255236"/>
            <a:ext cx="238685" cy="22163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9A568CB8-6742-2CD2-1D57-0BDF23F6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258" y="3342426"/>
            <a:ext cx="238685" cy="22163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D68F70ED-3239-CF3C-25CC-3EACA4AB3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558" y="2590054"/>
            <a:ext cx="238685" cy="2216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0147F0CD-3438-4331-6017-93B93C3F9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16" y="4429617"/>
            <a:ext cx="238685" cy="2216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21135D70-306E-AB7C-2F6E-FA691BF82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747" y="2255236"/>
            <a:ext cx="238685" cy="22163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C84BE876-D08A-209F-3B84-A990A2E0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719" y="1600823"/>
            <a:ext cx="238685" cy="2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500AB2E-9A47-8601-23BF-424DF939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41" y="213864"/>
            <a:ext cx="8545118" cy="643027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B69F2D89-4C14-15E3-E8BC-B7746922F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267" y="2144418"/>
            <a:ext cx="238685" cy="22163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9A568CB8-6742-2CD2-1D57-0BDF23F6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640" y="1490005"/>
            <a:ext cx="238685" cy="22163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D68F70ED-3239-CF3C-25CC-3EACA4AB3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253" y="2476872"/>
            <a:ext cx="238685" cy="2216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0147F0CD-3438-4331-6017-93B93C3F9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57" y="4919144"/>
            <a:ext cx="238685" cy="2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050F16-869D-B555-F142-6C4EE26A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7"/>
            <a:ext cx="10515600" cy="3351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AT" sz="2400" i="1" dirty="0"/>
              <a:t>AWV Oberes Sulmtal</a:t>
            </a:r>
            <a:endParaRPr lang="de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4D9FB42-B841-CC40-9032-629ED660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55" y="867265"/>
            <a:ext cx="7352289" cy="57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5BA4D6D3-4C4C-D10C-600C-C7E9CC8B7F4D}"/>
              </a:ext>
            </a:extLst>
          </p:cNvPr>
          <p:cNvSpPr txBox="1"/>
          <p:nvPr/>
        </p:nvSpPr>
        <p:spPr>
          <a:xfrm>
            <a:off x="838200" y="867265"/>
            <a:ext cx="202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Was gehört nicht in den Kanal!</a:t>
            </a:r>
          </a:p>
        </p:txBody>
      </p:sp>
    </p:spTree>
    <p:extLst>
      <p:ext uri="{BB962C8B-B14F-4D97-AF65-F5344CB8AC3E}">
        <p14:creationId xmlns:p14="http://schemas.microsoft.com/office/powerpoint/2010/main" val="24305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050F16-869D-B555-F142-6C4EE26A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7"/>
            <a:ext cx="10515600" cy="3351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AT" sz="2400" i="1" dirty="0"/>
              <a:t>AWV Oberes Sulmtal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5BA4D6D3-4C4C-D10C-600C-C7E9CC8B7F4D}"/>
              </a:ext>
            </a:extLst>
          </p:cNvPr>
          <p:cNvSpPr txBox="1"/>
          <p:nvPr/>
        </p:nvSpPr>
        <p:spPr>
          <a:xfrm>
            <a:off x="838200" y="867265"/>
            <a:ext cx="202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Was gehört nicht in den Kanal!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E68E1DD-67EB-E9AB-DFC7-D2E57D6A5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5815" y="1790777"/>
            <a:ext cx="5193184" cy="38948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188DFF7-529F-CF96-3B2F-A6892770C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1744" y="1790776"/>
            <a:ext cx="5193184" cy="38948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D6283433-483E-E533-056A-EA31A285543F}"/>
              </a:ext>
            </a:extLst>
          </p:cNvPr>
          <p:cNvSpPr txBox="1"/>
          <p:nvPr/>
        </p:nvSpPr>
        <p:spPr>
          <a:xfrm>
            <a:off x="3583780" y="6325787"/>
            <a:ext cx="245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Siebanlage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DA8815E-3725-B54B-17C7-50BCEA10EC70}"/>
              </a:ext>
            </a:extLst>
          </p:cNvPr>
          <p:cNvSpPr txBox="1"/>
          <p:nvPr/>
        </p:nvSpPr>
        <p:spPr>
          <a:xfrm>
            <a:off x="8159709" y="6334812"/>
            <a:ext cx="245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Ausgesiebte Feststoffe</a:t>
            </a:r>
          </a:p>
        </p:txBody>
      </p:sp>
    </p:spTree>
    <p:extLst>
      <p:ext uri="{BB962C8B-B14F-4D97-AF65-F5344CB8AC3E}">
        <p14:creationId xmlns:p14="http://schemas.microsoft.com/office/powerpoint/2010/main" val="17146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050F16-869D-B555-F142-6C4EE26A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972"/>
            <a:ext cx="10515600" cy="275383"/>
          </a:xfrm>
        </p:spPr>
        <p:txBody>
          <a:bodyPr>
            <a:normAutofit fontScale="90000"/>
          </a:bodyPr>
          <a:lstStyle/>
          <a:p>
            <a:r>
              <a:rPr lang="de-AT" sz="2400" i="1" dirty="0"/>
              <a:t>AWV Oberes Sulmtal</a:t>
            </a:r>
            <a:endParaRPr lang="de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AEA28FD-81ED-32FE-0FC9-4617A060B9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1" y="3429000"/>
            <a:ext cx="5314765" cy="29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C7B2B53-9B11-EDBE-EAD8-4E93B2E13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98" y="640508"/>
            <a:ext cx="4830825" cy="577804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2939114-93F6-0D82-7426-9D4C4B016919}"/>
              </a:ext>
            </a:extLst>
          </p:cNvPr>
          <p:cNvSpPr txBox="1"/>
          <p:nvPr/>
        </p:nvSpPr>
        <p:spPr>
          <a:xfrm>
            <a:off x="838200" y="790513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Aufbau: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B1108C85-FA93-7EC4-C99A-41887E3D9B67}"/>
              </a:ext>
            </a:extLst>
          </p:cNvPr>
          <p:cNvSpPr txBox="1"/>
          <p:nvPr/>
        </p:nvSpPr>
        <p:spPr>
          <a:xfrm>
            <a:off x="3212606" y="1190623"/>
            <a:ext cx="288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Steuerschrank mit elektrischen Komponenten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xmlns="" id="{FF9695ED-A531-2A60-0E99-63A83C4F7CF6}"/>
              </a:ext>
            </a:extLst>
          </p:cNvPr>
          <p:cNvSpPr/>
          <p:nvPr/>
        </p:nvSpPr>
        <p:spPr>
          <a:xfrm>
            <a:off x="5708941" y="1238405"/>
            <a:ext cx="1304925" cy="2753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8254217F-720D-FB62-03B8-7EDF0A9676F3}"/>
              </a:ext>
            </a:extLst>
          </p:cNvPr>
          <p:cNvSpPr txBox="1"/>
          <p:nvPr/>
        </p:nvSpPr>
        <p:spPr>
          <a:xfrm>
            <a:off x="3210710" y="2304317"/>
            <a:ext cx="249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Behälter mit Pumpe</a:t>
            </a:r>
            <a:br>
              <a:rPr lang="de-AT" dirty="0"/>
            </a:br>
            <a:r>
              <a:rPr lang="de-AT" dirty="0"/>
              <a:t>und der Niveaumessung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xmlns="" id="{FFB025AF-DB8D-CF10-C37F-32300461B39F}"/>
              </a:ext>
            </a:extLst>
          </p:cNvPr>
          <p:cNvSpPr/>
          <p:nvPr/>
        </p:nvSpPr>
        <p:spPr>
          <a:xfrm rot="1047856">
            <a:off x="5200651" y="3020146"/>
            <a:ext cx="4010025" cy="2753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35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050F16-869D-B555-F142-6C4EE26A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7"/>
            <a:ext cx="10515600" cy="3351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AT" sz="2400" i="1" dirty="0"/>
              <a:t>AWV Oberes Sulmtal</a:t>
            </a:r>
            <a:endParaRPr lang="de-AT" dirty="0"/>
          </a:p>
        </p:txBody>
      </p:sp>
      <p:pic>
        <p:nvPicPr>
          <p:cNvPr id="2050" name="Picture 2" descr="Mall-Pumpstationen für die Druckentwässerung und Abwasserentsorgung">
            <a:extLst>
              <a:ext uri="{FF2B5EF4-FFF2-40B4-BE49-F238E27FC236}">
                <a16:creationId xmlns:a16="http://schemas.microsoft.com/office/drawing/2014/main" xmlns="" id="{C90D3AE5-41CB-CCE8-0848-B808D04B78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22" y="918568"/>
            <a:ext cx="3825908" cy="55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28A2DAEF-778B-1712-F9D1-86E9E15D7A02}"/>
              </a:ext>
            </a:extLst>
          </p:cNvPr>
          <p:cNvSpPr txBox="1"/>
          <p:nvPr/>
        </p:nvSpPr>
        <p:spPr>
          <a:xfrm>
            <a:off x="9507984" y="2681056"/>
            <a:ext cx="20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Zulauf vom Haus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40CC26D1-651F-22D4-218B-AA5F3ACE97FD}"/>
              </a:ext>
            </a:extLst>
          </p:cNvPr>
          <p:cNvSpPr txBox="1"/>
          <p:nvPr/>
        </p:nvSpPr>
        <p:spPr>
          <a:xfrm>
            <a:off x="2076450" y="1690688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Druckleitung in das Kanalnetz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xmlns="" id="{85C205A8-D7B2-0621-D9C5-73023B1B37F6}"/>
              </a:ext>
            </a:extLst>
          </p:cNvPr>
          <p:cNvSpPr/>
          <p:nvPr/>
        </p:nvSpPr>
        <p:spPr>
          <a:xfrm>
            <a:off x="3769311" y="2013853"/>
            <a:ext cx="1076325" cy="230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xmlns="" id="{8A13C415-171E-CEF7-E2B3-FA6E875B8320}"/>
              </a:ext>
            </a:extLst>
          </p:cNvPr>
          <p:cNvSpPr/>
          <p:nvPr/>
        </p:nvSpPr>
        <p:spPr>
          <a:xfrm rot="9670468">
            <a:off x="8446222" y="2952772"/>
            <a:ext cx="1076325" cy="230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497C0DF-E12B-97D6-330A-EF8818D01708}"/>
              </a:ext>
            </a:extLst>
          </p:cNvPr>
          <p:cNvSpPr txBox="1"/>
          <p:nvPr/>
        </p:nvSpPr>
        <p:spPr>
          <a:xfrm>
            <a:off x="9507984" y="4040756"/>
            <a:ext cx="2510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Sammelbehälter</a:t>
            </a:r>
            <a:br>
              <a:rPr lang="de-AT" dirty="0"/>
            </a:br>
            <a:r>
              <a:rPr lang="de-AT" dirty="0"/>
              <a:t>mit Pumpe und Niveau – Sonde bzw. Schwimmerschalter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xmlns="" id="{088118B0-66CB-50D2-664A-55450369B5C9}"/>
              </a:ext>
            </a:extLst>
          </p:cNvPr>
          <p:cNvSpPr/>
          <p:nvPr/>
        </p:nvSpPr>
        <p:spPr>
          <a:xfrm rot="9670468">
            <a:off x="7212430" y="4884207"/>
            <a:ext cx="2338676" cy="2067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D030811-0F96-BC69-E801-64FF92CB4B80}"/>
              </a:ext>
            </a:extLst>
          </p:cNvPr>
          <p:cNvSpPr txBox="1"/>
          <p:nvPr/>
        </p:nvSpPr>
        <p:spPr>
          <a:xfrm>
            <a:off x="838200" y="790007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Aufbau: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47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Breitbild</PresentationFormat>
  <Paragraphs>40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AWV Oberes Sulmtal</vt:lpstr>
      <vt:lpstr>AWV Oberes Sulmtal</vt:lpstr>
      <vt:lpstr>PowerPoint-Präsentation</vt:lpstr>
      <vt:lpstr>PowerPoint-Präsentation</vt:lpstr>
      <vt:lpstr>PowerPoint-Präsentation</vt:lpstr>
      <vt:lpstr>AWV Oberes Sulmtal</vt:lpstr>
      <vt:lpstr>AWV Oberes Sulmtal</vt:lpstr>
      <vt:lpstr>AWV Oberes Sulmtal</vt:lpstr>
      <vt:lpstr>AWV Oberes Sulmtal</vt:lpstr>
      <vt:lpstr>AWV Oberes Sulmtal</vt:lpstr>
      <vt:lpstr>AWV Oberes Sulmtal</vt:lpstr>
      <vt:lpstr>AWV Oberes Sulmtal</vt:lpstr>
      <vt:lpstr>AWV Oberes Sulmtal</vt:lpstr>
      <vt:lpstr>AWV Oberes Sulmtal</vt:lpstr>
      <vt:lpstr>AWV Oberes Sulmtal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AWV Oberes Sulmtal</dc:title>
  <dc:creator>sulmtal abwasser</dc:creator>
  <cp:lastModifiedBy>Microsoft-Konto</cp:lastModifiedBy>
  <cp:revision>21</cp:revision>
  <dcterms:created xsi:type="dcterms:W3CDTF">2023-06-29T04:12:54Z</dcterms:created>
  <dcterms:modified xsi:type="dcterms:W3CDTF">2023-07-10T12:11:53Z</dcterms:modified>
</cp:coreProperties>
</file>